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1"/>
  </p:notesMasterIdLst>
  <p:sldIdLst>
    <p:sldId id="256" r:id="rId2"/>
    <p:sldId id="337" r:id="rId3"/>
    <p:sldId id="338" r:id="rId4"/>
    <p:sldId id="339" r:id="rId5"/>
    <p:sldId id="340" r:id="rId6"/>
    <p:sldId id="329" r:id="rId7"/>
    <p:sldId id="336" r:id="rId8"/>
    <p:sldId id="306" r:id="rId9"/>
    <p:sldId id="307"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2AF"/>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41" autoAdjust="0"/>
  </p:normalViewPr>
  <p:slideViewPr>
    <p:cSldViewPr snapToGrid="0">
      <p:cViewPr varScale="1">
        <p:scale>
          <a:sx n="92" d="100"/>
          <a:sy n="92" d="100"/>
        </p:scale>
        <p:origin x="1314" y="9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tif>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jpe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18/05/2017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a:solidFill>
                  <a:schemeClr val="tx1"/>
                </a:solidFill>
                <a:effectLst/>
                <a:latin typeface="+mn-lt"/>
                <a:ea typeface="+mn-ea"/>
                <a:cs typeface="+mn-cs"/>
              </a:rPr>
              <a:t>Give</a:t>
            </a:r>
            <a:r>
              <a:rPr lang="fr-FR" sz="1200" kern="1200" dirty="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dispose de bientôt 500 fans sur Facebook et cherche aujourd’hui à se développer sur Colmar et Strasbourg</a:t>
            </a:r>
            <a:r>
              <a:rPr lang="fr-FR" sz="1200" kern="120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smtClean="0">
                <a:solidFill>
                  <a:schemeClr val="tx1"/>
                </a:solidFill>
                <a:effectLst/>
                <a:latin typeface="+mn-lt"/>
                <a:ea typeface="+mn-ea"/>
                <a:cs typeface="+mn-cs"/>
              </a:rPr>
              <a:t>Le carillon</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smtClean="0">
                <a:solidFill>
                  <a:schemeClr val="tx1"/>
                </a:solidFill>
                <a:effectLst/>
                <a:latin typeface="+mn-lt"/>
                <a:ea typeface="+mn-ea"/>
                <a:cs typeface="+mn-cs"/>
              </a:rPr>
              <a:t>Goodeed</a:t>
            </a:r>
            <a:r>
              <a:rPr lang="fr-FR" sz="1200" kern="1200" dirty="0" smtClean="0">
                <a:solidFill>
                  <a:schemeClr val="tx1"/>
                </a:solidFill>
                <a:effectLst/>
                <a:latin typeface="+mn-lt"/>
                <a:ea typeface="+mn-ea"/>
                <a:cs typeface="+mn-cs"/>
              </a:rPr>
              <a:t>:</a:t>
            </a:r>
            <a:r>
              <a:rPr lang="fr-FR" sz="1200" kern="1200" baseline="0" dirty="0" smtClean="0">
                <a:solidFill>
                  <a:schemeClr val="tx1"/>
                </a:solidFill>
                <a:effectLst/>
                <a:latin typeface="+mn-lt"/>
                <a:ea typeface="+mn-ea"/>
                <a:cs typeface="+mn-cs"/>
              </a:rPr>
              <a:t> Leader du </a:t>
            </a:r>
            <a:r>
              <a:rPr lang="fr-FR" sz="1200" kern="1200" baseline="0" dirty="0" err="1" smtClean="0">
                <a:solidFill>
                  <a:schemeClr val="tx1"/>
                </a:solidFill>
                <a:effectLst/>
                <a:latin typeface="+mn-lt"/>
                <a:ea typeface="+mn-ea"/>
                <a:cs typeface="+mn-cs"/>
              </a:rPr>
              <a:t>view</a:t>
            </a:r>
            <a:r>
              <a:rPr lang="fr-FR" sz="1200" kern="1200" baseline="0" dirty="0" smtClean="0">
                <a:solidFill>
                  <a:schemeClr val="tx1"/>
                </a:solidFill>
                <a:effectLst/>
                <a:latin typeface="+mn-lt"/>
                <a:ea typeface="+mn-ea"/>
                <a:cs typeface="+mn-cs"/>
              </a:rPr>
              <a:t>-to-</a:t>
            </a:r>
            <a:r>
              <a:rPr lang="fr-FR" sz="1200" kern="1200" baseline="0" dirty="0" err="1" smtClean="0">
                <a:solidFill>
                  <a:schemeClr val="tx1"/>
                </a:solidFill>
                <a:effectLst/>
                <a:latin typeface="+mn-lt"/>
                <a:ea typeface="+mn-ea"/>
                <a:cs typeface="+mn-cs"/>
              </a:rPr>
              <a:t>donate</a:t>
            </a:r>
            <a:r>
              <a:rPr lang="fr-FR" sz="1200" kern="1200" baseline="0" dirty="0" smtClean="0">
                <a:solidFill>
                  <a:schemeClr val="tx1"/>
                </a:solidFill>
                <a:effectLst/>
                <a:latin typeface="+mn-lt"/>
                <a:ea typeface="+mn-ea"/>
                <a:cs typeface="+mn-cs"/>
              </a:rPr>
              <a:t>, cette application mobile propose de regarder des publicités pour soutenir des associations ou des projets caritatifs.</a:t>
            </a:r>
            <a:endParaRPr lang="fr-FR"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4</a:t>
            </a:fld>
            <a:endParaRPr lang="fr-FR"/>
          </a:p>
        </p:txBody>
      </p:sp>
    </p:spTree>
    <p:extLst>
      <p:ext uri="{BB962C8B-B14F-4D97-AF65-F5344CB8AC3E}">
        <p14:creationId xmlns:p14="http://schemas.microsoft.com/office/powerpoint/2010/main" val="1617814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smtClean="0">
                <a:solidFill>
                  <a:schemeClr val="tx1"/>
                </a:solidFill>
                <a:effectLst/>
                <a:latin typeface="+mn-lt"/>
                <a:ea typeface="+mn-ea"/>
                <a:cs typeface="+mn-cs"/>
              </a:rPr>
              <a:t>Les partenaires ont une cible spécifique et locale pour leur publicités. Les cibles sont réceptives au message et l'image de marque est amélioré. </a:t>
            </a:r>
          </a:p>
          <a:p>
            <a:endParaRPr lang="fr-FR" sz="1200" b="0" i="0" kern="1200" dirty="0" smtClean="0">
              <a:solidFill>
                <a:schemeClr val="tx1"/>
              </a:solidFill>
              <a:effectLst/>
              <a:latin typeface="+mn-lt"/>
              <a:ea typeface="+mn-ea"/>
              <a:cs typeface="+mn-cs"/>
            </a:endParaRPr>
          </a:p>
          <a:p>
            <a:r>
              <a:rPr lang="fr-FR" sz="1200" b="0" i="0" kern="1200" dirty="0" smtClean="0">
                <a:solidFill>
                  <a:schemeClr val="tx1"/>
                </a:solidFill>
                <a:effectLst/>
                <a:latin typeface="+mn-lt"/>
                <a:ea typeface="+mn-ea"/>
                <a:cs typeface="+mn-cs"/>
              </a:rPr>
              <a:t>Les utilisateurs ont accès à des pubs pour des entreprises qui sont respectueuses. Ils font leur BA. </a:t>
            </a:r>
          </a:p>
          <a:p>
            <a:endParaRPr lang="fr-FR" sz="1200" b="0" i="0" kern="1200" dirty="0" smtClean="0">
              <a:solidFill>
                <a:schemeClr val="tx1"/>
              </a:solidFill>
              <a:effectLst/>
              <a:latin typeface="+mn-lt"/>
              <a:ea typeface="+mn-ea"/>
              <a:cs typeface="+mn-cs"/>
            </a:endParaRPr>
          </a:p>
          <a:p>
            <a:r>
              <a:rPr lang="fr-FR" sz="1200" b="0" i="0" kern="1200" dirty="0" smtClean="0">
                <a:solidFill>
                  <a:schemeClr val="tx1"/>
                </a:solidFill>
                <a:effectLst/>
                <a:latin typeface="+mn-lt"/>
                <a:ea typeface="+mn-ea"/>
                <a:cs typeface="+mn-cs"/>
              </a:rPr>
              <a:t>Les bénéficiaires ne sont pas stigmatisés. Le paiement est discret et n'attire pas l'attention sur eux. Pas besoin de quémander.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5</a:t>
            </a:fld>
            <a:endParaRPr lang="fr-FR"/>
          </a:p>
        </p:txBody>
      </p:sp>
    </p:spTree>
    <p:extLst>
      <p:ext uri="{BB962C8B-B14F-4D97-AF65-F5344CB8AC3E}">
        <p14:creationId xmlns:p14="http://schemas.microsoft.com/office/powerpoint/2010/main" val="3577022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Afin d'illustrer le fonctionnement de notre système, nous avons créer une </a:t>
            </a:r>
            <a:r>
              <a:rPr lang="fr-FR" dirty="0" err="1"/>
              <a:t>storyboard</a:t>
            </a:r>
            <a:r>
              <a:rPr lang="fr-FR" dirty="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a:t>commercants</a:t>
            </a:r>
            <a:r>
              <a:rPr lang="fr-FR" dirty="0"/>
              <a:t> partenaires directement sur la plateforme, ou par le biais d'une association ou d'une borne installé dans un </a:t>
            </a:r>
            <a:r>
              <a:rPr lang="fr-FR" dirty="0" err="1"/>
              <a:t>batiment</a:t>
            </a:r>
            <a:r>
              <a:rPr lang="fr-FR" dirty="0"/>
              <a:t> public, ce sans-abri pourra donc se rendre et profiter de son produit : repas, panier à emporté, pressing, </a:t>
            </a:r>
            <a:r>
              <a:rPr lang="fr-FR" dirty="0" err="1"/>
              <a:t>etc</a:t>
            </a:r>
            <a:r>
              <a:rPr lang="fr-FR" dirty="0"/>
              <a:t>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7</a:t>
            </a:fld>
            <a:endParaRPr lang="fr-FR"/>
          </a:p>
        </p:txBody>
      </p:sp>
    </p:spTree>
    <p:extLst>
      <p:ext uri="{BB962C8B-B14F-4D97-AF65-F5344CB8AC3E}">
        <p14:creationId xmlns:p14="http://schemas.microsoft.com/office/powerpoint/2010/main" val="2579066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 c'est ainsi que nous avons crée "</a:t>
            </a:r>
            <a:r>
              <a:rPr lang="fr-FR" dirty="0" err="1"/>
              <a:t>Suspen'Dons</a:t>
            </a:r>
            <a:r>
              <a:rPr lang="fr-FR" dirty="0"/>
              <a:t>". </a:t>
            </a:r>
            <a:r>
              <a:rPr lang="fr-FR" dirty="0" err="1"/>
              <a:t>Suspen'Dons</a:t>
            </a:r>
            <a:r>
              <a:rPr lang="fr-FR" dirty="0"/>
              <a:t> est une plateforme, disponible sur internet et sur Android, qui permet d'offrir de l'argent aux sans-abris, par donation classique, mais </a:t>
            </a:r>
            <a:r>
              <a:rPr lang="fr-FR" dirty="0" err="1"/>
              <a:t>auss</a:t>
            </a:r>
            <a:r>
              <a:rPr lang="fr-FR" dirty="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8</a:t>
            </a:fld>
            <a:endParaRPr lang="fr-FR"/>
          </a:p>
        </p:txBody>
      </p:sp>
    </p:spTree>
    <p:extLst>
      <p:ext uri="{BB962C8B-B14F-4D97-AF65-F5344CB8AC3E}">
        <p14:creationId xmlns:p14="http://schemas.microsoft.com/office/powerpoint/2010/main" val="257498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0,08 € / vue.</a:t>
            </a:r>
          </a:p>
          <a:p>
            <a:endParaRPr lang="fr-FR" sz="1000" dirty="0"/>
          </a:p>
          <a:p>
            <a:r>
              <a:rPr lang="fr-FR" dirty="0"/>
              <a:t>Permet d’éviter des intermédiaires.</a:t>
            </a:r>
          </a:p>
          <a:p>
            <a:endParaRPr lang="fr-FR" dirty="0"/>
          </a:p>
          <a:p>
            <a:r>
              <a:rPr lang="fr-FR" dirty="0" err="1"/>
              <a:t>Goodeed</a:t>
            </a:r>
            <a:r>
              <a:rPr lang="fr-FR" dirty="0"/>
              <a:t> propose actuellement des publicités à 0,50 € / vue.</a:t>
            </a: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9</a:t>
            </a:fld>
            <a:endParaRPr lang="fr-FR"/>
          </a:p>
        </p:txBody>
      </p:sp>
    </p:spTree>
    <p:extLst>
      <p:ext uri="{BB962C8B-B14F-4D97-AF65-F5344CB8AC3E}">
        <p14:creationId xmlns:p14="http://schemas.microsoft.com/office/powerpoint/2010/main" val="1833019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a:t>31/01/2017</a:t>
            </a:r>
            <a:endParaRPr lang="fr-FR" dirty="0"/>
          </a:p>
        </p:txBody>
      </p:sp>
      <p:sp>
        <p:nvSpPr>
          <p:cNvPr id="8" name="Espace réservé du pied de page 7"/>
          <p:cNvSpPr>
            <a:spLocks noGrp="1"/>
          </p:cNvSpPr>
          <p:nvPr>
            <p:ph type="ftr" sz="quarter" idx="11"/>
          </p:nvPr>
        </p:nvSpPr>
        <p:spPr/>
        <p:txBody>
          <a:bodyPr/>
          <a:lstStyle/>
          <a:p>
            <a:r>
              <a:rPr lang="fr-FR"/>
              <a:t>Maxime RIFFLART; Axel GAUVRIT; Clément VACHET</a:t>
            </a: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a:t>31/01/2017</a:t>
            </a:r>
          </a:p>
        </p:txBody>
      </p:sp>
      <p:sp>
        <p:nvSpPr>
          <p:cNvPr id="5" name="Espace réservé du pied de page 4"/>
          <p:cNvSpPr>
            <a:spLocks noGrp="1"/>
          </p:cNvSpPr>
          <p:nvPr>
            <p:ph type="ftr" sz="quarter" idx="11"/>
          </p:nvPr>
        </p:nvSpPr>
        <p:spPr/>
        <p:txBody>
          <a:bodyPr/>
          <a:lstStyle/>
          <a:p>
            <a:r>
              <a:rPr lang="fr-FR"/>
              <a:t>Maxime RIFFLART; Axel GAUVRIT; Clément VACHET</a:t>
            </a: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5053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r>
              <a:rPr lang="fr-FR"/>
              <a:t>31/01/2017</a:t>
            </a:r>
            <a:endParaRPr lang="fr-FR" dirty="0"/>
          </a:p>
        </p:txBody>
      </p:sp>
      <p:sp>
        <p:nvSpPr>
          <p:cNvPr id="11" name="Espace réservé du pied de page 10"/>
          <p:cNvSpPr>
            <a:spLocks noGrp="1"/>
          </p:cNvSpPr>
          <p:nvPr>
            <p:ph type="ftr" sz="quarter" idx="11"/>
          </p:nvPr>
        </p:nvSpPr>
        <p:spPr/>
        <p:txBody>
          <a:bodyPr/>
          <a:lstStyle/>
          <a:p>
            <a:r>
              <a:rPr lang="fr-FR"/>
              <a:t>Maxime RIFFLART; Axel GAUVRIT; Clément VACHET</a:t>
            </a: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r>
              <a:rPr lang="fr-FR"/>
              <a:t>31/01/2017</a:t>
            </a:r>
            <a:endParaRPr lang="fr-FR" dirty="0"/>
          </a:p>
        </p:txBody>
      </p:sp>
      <p:sp>
        <p:nvSpPr>
          <p:cNvPr id="14" name="Espace réservé du pied de page 13"/>
          <p:cNvSpPr>
            <a:spLocks noGrp="1"/>
          </p:cNvSpPr>
          <p:nvPr>
            <p:ph type="ftr" sz="quarter" idx="11"/>
          </p:nvPr>
        </p:nvSpPr>
        <p:spPr/>
        <p:txBody>
          <a:bodyPr/>
          <a:lstStyle/>
          <a:p>
            <a:r>
              <a:rPr lang="fr-FR"/>
              <a:t>Maxime RIFFLART; Axel GAUVRIT; Clément VACHET</a:t>
            </a: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r>
              <a:rPr lang="fr-FR"/>
              <a:t>31/01/2017</a:t>
            </a:r>
            <a:endParaRPr lang="fr-FR" dirty="0"/>
          </a:p>
        </p:txBody>
      </p:sp>
      <p:sp>
        <p:nvSpPr>
          <p:cNvPr id="10" name="Espace réservé du pied de page 9"/>
          <p:cNvSpPr>
            <a:spLocks noGrp="1"/>
          </p:cNvSpPr>
          <p:nvPr>
            <p:ph type="ftr" sz="quarter" idx="11"/>
          </p:nvPr>
        </p:nvSpPr>
        <p:spPr/>
        <p:txBody>
          <a:bodyPr/>
          <a:lstStyle/>
          <a:p>
            <a:r>
              <a:rPr lang="fr-FR"/>
              <a:t>Maxime RIFFLART; Axel GAUVRIT; Clément VACHET</a:t>
            </a: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a:t>31/01/2017</a:t>
            </a:r>
          </a:p>
        </p:txBody>
      </p:sp>
      <p:sp>
        <p:nvSpPr>
          <p:cNvPr id="3" name="Espace réservé du pied de page 2"/>
          <p:cNvSpPr>
            <a:spLocks noGrp="1"/>
          </p:cNvSpPr>
          <p:nvPr>
            <p:ph type="ftr" sz="quarter" idx="11"/>
          </p:nvPr>
        </p:nvSpPr>
        <p:spPr/>
        <p:txBody>
          <a:bodyPr/>
          <a:lstStyle/>
          <a:p>
            <a:r>
              <a:rPr lang="fr-FR"/>
              <a:t>Maxime RIFFLART; Axel GAUVRIT; Clément VACHET</a:t>
            </a: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r>
              <a:rPr lang="fr-FR"/>
              <a:t>31/01/2017</a:t>
            </a:r>
          </a:p>
        </p:txBody>
      </p:sp>
      <p:sp>
        <p:nvSpPr>
          <p:cNvPr id="6" name="Espace réservé du pied de page 5"/>
          <p:cNvSpPr>
            <a:spLocks noGrp="1"/>
          </p:cNvSpPr>
          <p:nvPr>
            <p:ph type="ftr" sz="quarter" idx="11"/>
          </p:nvPr>
        </p:nvSpPr>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r>
              <a:rPr lang="fr-FR"/>
              <a:t>31/01/2017</a:t>
            </a:r>
            <a:endParaRPr lang="fr-FR" dirty="0"/>
          </a:p>
        </p:txBody>
      </p:sp>
      <p:sp>
        <p:nvSpPr>
          <p:cNvPr id="9" name="Espace réservé du pied de page 8"/>
          <p:cNvSpPr>
            <a:spLocks noGrp="1"/>
          </p:cNvSpPr>
          <p:nvPr>
            <p:ph type="ftr" sz="quarter" idx="11"/>
          </p:nvPr>
        </p:nvSpPr>
        <p:spPr/>
        <p:txBody>
          <a:bodyPr/>
          <a:lstStyle/>
          <a:p>
            <a:r>
              <a:rPr lang="fr-FR"/>
              <a:t>Maxime RIFFLART; Axel GAUVRIT; Clément VACHET</a:t>
            </a: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r>
              <a:rPr lang="fr-FR"/>
              <a:t>31/01/2017</a:t>
            </a:r>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a:t>Maxime RIFFLART; Axel GAUVRIT; Clément VACHET</a:t>
            </a: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a:t>/40</a:t>
            </a:r>
          </a:p>
        </p:txBody>
      </p:sp>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1.png"/><Relationship Id="rId7" Type="http://schemas.openxmlformats.org/officeDocument/2006/relationships/image" Target="../media/image10.sv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A2AF"/>
        </a:solidFill>
        <a:effectLst/>
      </p:bgPr>
    </p:bg>
    <p:spTree>
      <p:nvGrpSpPr>
        <p:cNvPr id="1" name=""/>
        <p:cNvGrpSpPr/>
        <p:nvPr/>
      </p:nvGrpSpPr>
      <p:grpSpPr>
        <a:xfrm>
          <a:off x="0" y="0"/>
          <a:ext cx="0" cy="0"/>
          <a:chOff x="0" y="0"/>
          <a:chExt cx="0" cy="0"/>
        </a:xfrm>
      </p:grpSpPr>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790" y="421865"/>
            <a:ext cx="5833241" cy="5833241"/>
          </a:xfrm>
          <a:prstGeom prst="rect">
            <a:avLst/>
          </a:prstGeom>
        </p:spPr>
      </p:pic>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sp>
        <p:nvSpPr>
          <p:cNvPr id="9" name="ZoneTexte 8"/>
          <p:cNvSpPr txBox="1"/>
          <p:nvPr/>
        </p:nvSpPr>
        <p:spPr>
          <a:xfrm>
            <a:off x="112054" y="486245"/>
            <a:ext cx="6564618" cy="2123658"/>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fr-FR" sz="6600" b="1" dirty="0">
                <a:solidFill>
                  <a:schemeClr val="bg1"/>
                </a:solidFill>
                <a:latin typeface="Century Gothic" panose="020B0502020202020204" pitchFamily="34" charset="0"/>
              </a:rPr>
              <a:t>Présentation de la plateforme </a:t>
            </a:r>
            <a:endParaRPr lang="fr-FR" sz="4400" b="1" dirty="0">
              <a:solidFill>
                <a:schemeClr val="bg1"/>
              </a:solidFill>
              <a:latin typeface="Century Gothic" panose="020B0502020202020204" pitchFamily="34" charset="0"/>
            </a:endParaRPr>
          </a:p>
        </p:txBody>
      </p:sp>
      <p:sp>
        <p:nvSpPr>
          <p:cNvPr id="3" name="ZoneTexte 2"/>
          <p:cNvSpPr txBox="1"/>
          <p:nvPr/>
        </p:nvSpPr>
        <p:spPr>
          <a:xfrm>
            <a:off x="475936" y="2963918"/>
            <a:ext cx="5836854" cy="1200329"/>
          </a:xfrm>
          <a:prstGeom prst="rect">
            <a:avLst/>
          </a:prstGeom>
          <a:noFill/>
        </p:spPr>
        <p:txBody>
          <a:bodyPr wrap="none" rtlCol="0">
            <a:spAutoFit/>
          </a:bodyPr>
          <a:lstStyle/>
          <a:p>
            <a:r>
              <a:rPr lang="fr-FR" sz="7200" b="1" dirty="0" err="1">
                <a:solidFill>
                  <a:schemeClr val="bg1"/>
                </a:solidFill>
                <a:latin typeface="Century Gothic" panose="020B0502020202020204" pitchFamily="34" charset="0"/>
              </a:rPr>
              <a:t>Suspen’Dons</a:t>
            </a:r>
            <a:endParaRPr lang="fr-FR" sz="6600" b="1" dirty="0">
              <a:solidFill>
                <a:schemeClr val="bg1"/>
              </a:solidFill>
              <a:latin typeface="Century Gothic" panose="020B0502020202020204" pitchFamily="34" charset="0"/>
            </a:endParaRPr>
          </a:p>
        </p:txBody>
      </p:sp>
      <p:pic>
        <p:nvPicPr>
          <p:cNvPr id="7" name="Image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1521851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647053" y="337882"/>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spTree>
    <p:extLst>
      <p:ext uri="{BB962C8B-B14F-4D97-AF65-F5344CB8AC3E}">
        <p14:creationId xmlns:p14="http://schemas.microsoft.com/office/powerpoint/2010/main" val="844436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r>
              <a:rPr lang="fr-FR" smtClean="0"/>
              <a:t>31/01/2017</a:t>
            </a:r>
            <a:endParaRPr lang="fr-FR" dirty="0"/>
          </a:p>
        </p:txBody>
      </p:sp>
      <p:sp>
        <p:nvSpPr>
          <p:cNvPr id="5" name="Espace réservé du pied de page 4"/>
          <p:cNvSpPr>
            <a:spLocks noGrp="1"/>
          </p:cNvSpPr>
          <p:nvPr>
            <p:ph type="ftr" sz="quarter" idx="11"/>
          </p:nvPr>
        </p:nvSpPr>
        <p:spPr/>
        <p:txBody>
          <a:bodyPr/>
          <a:lstStyle/>
          <a:p>
            <a:r>
              <a:rPr lang="fr-FR" smtClean="0"/>
              <a:t>Maxime RIFFLART; Axel GAUVRIT; Clément VACHET</a:t>
            </a:r>
            <a:endParaRPr lang="fr-F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3</a:t>
            </a:fld>
            <a:r>
              <a:rPr lang="fr-FR" smtClean="0"/>
              <a:t>/40</a:t>
            </a:r>
            <a:endParaRPr lang="fr-FR" dirty="0"/>
          </a:p>
        </p:txBody>
      </p:sp>
      <p:sp>
        <p:nvSpPr>
          <p:cNvPr id="7" name="Rectangle 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9" name="ZoneTexte 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1026" name="Picture 2" descr="https://scontent.xx.fbcdn.net/v/t35.0-0/p480x480/18575946_10211520331395529_592473566_o.jpg?oh=99ab80a561a55b58e42b7fce36f12ce3&amp;oe=591FA0B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7887" y="1131460"/>
            <a:ext cx="7161004" cy="4638707"/>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p:cNvSpPr txBox="1"/>
          <p:nvPr/>
        </p:nvSpPr>
        <p:spPr>
          <a:xfrm>
            <a:off x="756744" y="409904"/>
            <a:ext cx="3690434" cy="584775"/>
          </a:xfrm>
          <a:prstGeom prst="rect">
            <a:avLst/>
          </a:prstGeom>
          <a:noFill/>
        </p:spPr>
        <p:txBody>
          <a:bodyPr wrap="none" rtlCol="0">
            <a:spAutoFit/>
          </a:bodyPr>
          <a:lstStyle/>
          <a:p>
            <a:r>
              <a:rPr lang="fr-FR" sz="3200" b="1" dirty="0" smtClean="0">
                <a:latin typeface="Century Gothic" panose="020B0502020202020204" pitchFamily="34" charset="0"/>
              </a:rPr>
              <a:t>Solution identifiée</a:t>
            </a:r>
            <a:endParaRPr lang="fr-FR" sz="3200" b="1" dirty="0">
              <a:latin typeface="Century Gothic" panose="020B0502020202020204" pitchFamily="34" charset="0"/>
            </a:endParaRPr>
          </a:p>
        </p:txBody>
      </p:sp>
    </p:spTree>
    <p:extLst>
      <p:ext uri="{BB962C8B-B14F-4D97-AF65-F5344CB8AC3E}">
        <p14:creationId xmlns:p14="http://schemas.microsoft.com/office/powerpoint/2010/main" val="3943038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ZoneTexte 11"/>
          <p:cNvSpPr txBox="1"/>
          <p:nvPr/>
        </p:nvSpPr>
        <p:spPr>
          <a:xfrm>
            <a:off x="756744" y="409904"/>
            <a:ext cx="6054863" cy="584775"/>
          </a:xfrm>
          <a:prstGeom prst="rect">
            <a:avLst/>
          </a:prstGeom>
          <a:noFill/>
        </p:spPr>
        <p:txBody>
          <a:bodyPr wrap="none" rtlCol="0">
            <a:spAutoFit/>
          </a:bodyPr>
          <a:lstStyle/>
          <a:p>
            <a:r>
              <a:rPr lang="fr-FR" sz="3200" b="1" dirty="0">
                <a:latin typeface="Century Gothic" panose="020B0502020202020204" pitchFamily="34" charset="0"/>
              </a:rPr>
              <a:t>Le marché et les concurrents</a:t>
            </a:r>
          </a:p>
        </p:txBody>
      </p:sp>
      <p:sp>
        <p:nvSpPr>
          <p:cNvPr id="3" name="ZoneTexte 2"/>
          <p:cNvSpPr txBox="1"/>
          <p:nvPr/>
        </p:nvSpPr>
        <p:spPr>
          <a:xfrm>
            <a:off x="1169281" y="1925983"/>
            <a:ext cx="5230663"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smtClean="0"/>
              <a:t>Reprends le principe des « dons suspendus »</a:t>
            </a:r>
          </a:p>
          <a:p>
            <a:pPr marL="285750" indent="-285750">
              <a:buFont typeface="Arial" panose="020B0604020202020204" pitchFamily="34" charset="0"/>
              <a:buChar char="•"/>
            </a:pPr>
            <a:endParaRPr lang="fr-FR" sz="2000" b="1" dirty="0"/>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8188" y="3157797"/>
            <a:ext cx="1743075" cy="148590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1990" y="3157797"/>
            <a:ext cx="1485900" cy="1485900"/>
          </a:xfrm>
          <a:prstGeom prst="rect">
            <a:avLst/>
          </a:prstGeom>
        </p:spPr>
      </p:pic>
      <p:sp>
        <p:nvSpPr>
          <p:cNvPr id="2" name="Espace réservé de la date 1"/>
          <p:cNvSpPr>
            <a:spLocks noGrp="1"/>
          </p:cNvSpPr>
          <p:nvPr>
            <p:ph type="dt" sz="half" idx="10"/>
          </p:nvPr>
        </p:nvSpPr>
        <p:spPr>
          <a:xfrm>
            <a:off x="9406370" y="6356350"/>
            <a:ext cx="1177636" cy="365125"/>
          </a:xfrm>
        </p:spPr>
        <p:txBody>
          <a:bodyPr/>
          <a:lstStyle/>
          <a:p>
            <a:r>
              <a:rPr lang="fr-FR"/>
              <a:t>31/01/2017</a:t>
            </a:r>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4</a:t>
            </a:fld>
            <a:r>
              <a:rPr lang="fr-FR" dirty="0"/>
              <a:t>/40</a:t>
            </a:r>
          </a:p>
        </p:txBody>
      </p:sp>
      <p:pic>
        <p:nvPicPr>
          <p:cNvPr id="15" name="Image 1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0" name="Rectangle 9"/>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3" name="ZoneTexte 12"/>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pic>
        <p:nvPicPr>
          <p:cNvPr id="2050" name="Picture 2" descr="Le Carill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0893" y="3157797"/>
            <a:ext cx="1357122" cy="148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1149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838200" y="1825625"/>
            <a:ext cx="7599218" cy="4351338"/>
          </a:xfrm>
        </p:spPr>
        <p:txBody>
          <a:bodyPr/>
          <a:lstStyle/>
          <a:p>
            <a:r>
              <a:rPr lang="fr-FR" dirty="0" smtClean="0"/>
              <a:t>Partenaires: Publicité visible. Cible attentive et locale</a:t>
            </a:r>
          </a:p>
          <a:p>
            <a:endParaRPr lang="fr-FR" dirty="0"/>
          </a:p>
          <a:p>
            <a:r>
              <a:rPr lang="fr-FR" dirty="0" smtClean="0"/>
              <a:t>Utilisateurs: les entreprises proposés sont respectueuses.</a:t>
            </a:r>
          </a:p>
          <a:p>
            <a:endParaRPr lang="fr-FR" dirty="0"/>
          </a:p>
          <a:p>
            <a:r>
              <a:rPr lang="fr-FR" dirty="0" smtClean="0"/>
              <a:t>Bénéficiaires: Pas de stigmatisation, pas besoin de quémander. Ils (</a:t>
            </a:r>
            <a:r>
              <a:rPr lang="fr-FR" dirty="0" err="1" smtClean="0"/>
              <a:t>re</a:t>
            </a:r>
            <a:r>
              <a:rPr lang="fr-FR" dirty="0" smtClean="0"/>
              <a:t>)deviennent des clients normaux</a:t>
            </a:r>
          </a:p>
          <a:p>
            <a:endParaRPr lang="fr-FR" dirty="0"/>
          </a:p>
          <a:p>
            <a:endParaRPr lang="fr-FR" dirty="0"/>
          </a:p>
        </p:txBody>
      </p:sp>
      <p:sp>
        <p:nvSpPr>
          <p:cNvPr id="4" name="Espace réservé de la date 3"/>
          <p:cNvSpPr>
            <a:spLocks noGrp="1"/>
          </p:cNvSpPr>
          <p:nvPr>
            <p:ph type="dt" sz="half" idx="10"/>
          </p:nvPr>
        </p:nvSpPr>
        <p:spPr/>
        <p:txBody>
          <a:bodyPr/>
          <a:lstStyle/>
          <a:p>
            <a:r>
              <a:rPr lang="fr-FR" smtClean="0"/>
              <a:t>31/01/2017</a:t>
            </a:r>
            <a:endParaRPr lang="fr-FR" dirty="0"/>
          </a:p>
        </p:txBody>
      </p:sp>
      <p:sp>
        <p:nvSpPr>
          <p:cNvPr id="5" name="Espace réservé du pied de page 4"/>
          <p:cNvSpPr>
            <a:spLocks noGrp="1"/>
          </p:cNvSpPr>
          <p:nvPr>
            <p:ph type="ftr" sz="quarter" idx="11"/>
          </p:nvPr>
        </p:nvSpPr>
        <p:spPr/>
        <p:txBody>
          <a:bodyPr/>
          <a:lstStyle/>
          <a:p>
            <a:r>
              <a:rPr lang="fr-FR" smtClean="0"/>
              <a:t>Maxime RIFFLART; Axel GAUVRIT; Clément VACHET</a:t>
            </a:r>
            <a:endParaRPr lang="fr-F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5</a:t>
            </a:fld>
            <a:r>
              <a:rPr lang="fr-FR" smtClean="0"/>
              <a:t>/40</a:t>
            </a:r>
            <a:endParaRPr lang="fr-FR" dirty="0"/>
          </a:p>
        </p:txBody>
      </p:sp>
      <p:sp>
        <p:nvSpPr>
          <p:cNvPr id="7" name="Rectangle 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ZoneTexte 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9" name="ZoneTexte 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
        <p:nvSpPr>
          <p:cNvPr id="10" name="ZoneTexte 9"/>
          <p:cNvSpPr txBox="1"/>
          <p:nvPr/>
        </p:nvSpPr>
        <p:spPr>
          <a:xfrm>
            <a:off x="756744" y="409904"/>
            <a:ext cx="4275529" cy="584775"/>
          </a:xfrm>
          <a:prstGeom prst="rect">
            <a:avLst/>
          </a:prstGeom>
          <a:noFill/>
        </p:spPr>
        <p:txBody>
          <a:bodyPr wrap="none" rtlCol="0">
            <a:spAutoFit/>
          </a:bodyPr>
          <a:lstStyle/>
          <a:p>
            <a:r>
              <a:rPr lang="fr-FR" sz="3200" b="1" dirty="0" smtClean="0">
                <a:latin typeface="Century Gothic" panose="020B0502020202020204" pitchFamily="34" charset="0"/>
              </a:rPr>
              <a:t>Notre valeur ajoutée</a:t>
            </a:r>
            <a:endParaRPr lang="fr-FR" sz="3200" b="1" dirty="0">
              <a:latin typeface="Century Gothic" panose="020B0502020202020204" pitchFamily="34" charset="0"/>
            </a:endParaRPr>
          </a:p>
        </p:txBody>
      </p:sp>
    </p:spTree>
    <p:extLst>
      <p:ext uri="{BB962C8B-B14F-4D97-AF65-F5344CB8AC3E}">
        <p14:creationId xmlns:p14="http://schemas.microsoft.com/office/powerpoint/2010/main" val="1605732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static.pexels.com/photos/40120/pexels-photo-40120.jpeg"/>
          <p:cNvPicPr>
            <a:picLocks noChangeAspect="1" noChangeArrowheads="1"/>
          </p:cNvPicPr>
          <p:nvPr/>
        </p:nvPicPr>
        <p:blipFill rotWithShape="1">
          <a:blip r:embed="rId2">
            <a:extLst>
              <a:ext uri="{28A0092B-C50C-407E-A947-70E740481C1C}">
                <a14:useLocalDpi xmlns:a14="http://schemas.microsoft.com/office/drawing/2010/main" val="0"/>
              </a:ext>
            </a:extLst>
          </a:blip>
          <a:srcRect b="1571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165804" y="2828834"/>
            <a:ext cx="9860392" cy="1200329"/>
          </a:xfrm>
          <a:prstGeom prst="rect">
            <a:avLst/>
          </a:prstGeom>
          <a:noFill/>
        </p:spPr>
        <p:txBody>
          <a:bodyPr wrap="none" rtlCol="0">
            <a:spAutoFit/>
          </a:bodyPr>
          <a:lstStyle/>
          <a:p>
            <a:r>
              <a:rPr lang="fr-FR" sz="7200" b="1">
                <a:solidFill>
                  <a:schemeClr val="bg1"/>
                </a:solidFill>
                <a:latin typeface="Century Gothic" panose="020B0502020202020204" pitchFamily="34" charset="0"/>
              </a:rPr>
              <a:t>III. Quel est le projet ?</a:t>
            </a:r>
            <a:endParaRPr lang="fr-FR" sz="7200" b="1" dirty="0">
              <a:solidFill>
                <a:schemeClr val="bg1"/>
              </a:solidFill>
              <a:latin typeface="Century Gothic" panose="020B0502020202020204" pitchFamily="34" charset="0"/>
            </a:endParaRPr>
          </a:p>
        </p:txBody>
      </p:sp>
      <p:pic>
        <p:nvPicPr>
          <p:cNvPr id="5" name="Image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3816043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7</a:t>
            </a:fld>
            <a:r>
              <a:rPr lang="fr-FR" dirty="0"/>
              <a:t>/40</a:t>
            </a:r>
          </a:p>
        </p:txBody>
      </p:sp>
      <p:sp>
        <p:nvSpPr>
          <p:cNvPr id="9" name="Rectangle 8"/>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Espace réservé du pied de page 5"/>
          <p:cNvSpPr>
            <a:spLocks noGrp="1"/>
          </p:cNvSpPr>
          <p:nvPr>
            <p:ph type="ftr" sz="quarter" idx="11"/>
          </p:nvPr>
        </p:nvSpPr>
        <p:spPr>
          <a:xfrm>
            <a:off x="5118389" y="6343649"/>
            <a:ext cx="4114800" cy="365125"/>
          </a:xfrm>
        </p:spPr>
        <p:txBody>
          <a:bodyPr/>
          <a:lstStyle/>
          <a:p>
            <a:r>
              <a:rPr lang="fr-FR"/>
              <a:t>Maxime RIFFLART; Axel GAUVRIT; Clément VACHET</a:t>
            </a:r>
          </a:p>
        </p:txBody>
      </p:sp>
      <p:sp>
        <p:nvSpPr>
          <p:cNvPr id="29" name="ZoneTexte 28"/>
          <p:cNvSpPr txBox="1"/>
          <p:nvPr/>
        </p:nvSpPr>
        <p:spPr>
          <a:xfrm>
            <a:off x="756744" y="409904"/>
            <a:ext cx="3414717" cy="584775"/>
          </a:xfrm>
          <a:prstGeom prst="rect">
            <a:avLst/>
          </a:prstGeom>
          <a:noFill/>
        </p:spPr>
        <p:txBody>
          <a:bodyPr wrap="none" rtlCol="0">
            <a:spAutoFit/>
          </a:bodyPr>
          <a:lstStyle/>
          <a:p>
            <a:r>
              <a:rPr lang="fr-FR" sz="3200" b="1" dirty="0">
                <a:latin typeface="Century Gothic" panose="020B0502020202020204" pitchFamily="34" charset="0"/>
              </a:rPr>
              <a:t>Fonctionnement</a:t>
            </a:r>
          </a:p>
        </p:txBody>
      </p:sp>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b="50251"/>
          <a:stretch/>
        </p:blipFill>
        <p:spPr>
          <a:xfrm>
            <a:off x="242844" y="2086362"/>
            <a:ext cx="8940631" cy="2674958"/>
          </a:xfrm>
          <a:prstGeom prst="rect">
            <a:avLst/>
          </a:prstGeom>
        </p:spPr>
      </p:pic>
      <p:pic>
        <p:nvPicPr>
          <p:cNvPr id="3" name="Image 2"/>
          <p:cNvPicPr>
            <a:picLocks noChangeAspect="1"/>
          </p:cNvPicPr>
          <p:nvPr/>
        </p:nvPicPr>
        <p:blipFill rotWithShape="1">
          <a:blip r:embed="rId3">
            <a:extLst>
              <a:ext uri="{28A0092B-C50C-407E-A947-70E740481C1C}">
                <a14:useLocalDpi xmlns:a14="http://schemas.microsoft.com/office/drawing/2010/main" val="0"/>
              </a:ext>
            </a:extLst>
          </a:blip>
          <a:srcRect t="50146"/>
          <a:stretch/>
        </p:blipFill>
        <p:spPr>
          <a:xfrm>
            <a:off x="242845" y="2086362"/>
            <a:ext cx="8940631" cy="2680625"/>
          </a:xfrm>
          <a:prstGeom prst="rect">
            <a:avLst/>
          </a:prstGeom>
        </p:spPr>
      </p:pic>
      <p:pic>
        <p:nvPicPr>
          <p:cNvPr id="16" name="Image 1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3" name="ZoneTexte 12"/>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Tree>
    <p:extLst>
      <p:ext uri="{BB962C8B-B14F-4D97-AF65-F5344CB8AC3E}">
        <p14:creationId xmlns:p14="http://schemas.microsoft.com/office/powerpoint/2010/main" val="2598272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EEEE">
            <a:alpha val="89804"/>
          </a:srgbClr>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r>
              <a:rPr lang="fr-FR"/>
              <a:t>31/01/2017</a:t>
            </a:r>
          </a:p>
        </p:txBody>
      </p:sp>
      <p:sp>
        <p:nvSpPr>
          <p:cNvPr id="7" name="Espace réservé du numéro de diapositive 6"/>
          <p:cNvSpPr>
            <a:spLocks noGrp="1"/>
          </p:cNvSpPr>
          <p:nvPr>
            <p:ph type="sldNum" sz="quarter" idx="12"/>
          </p:nvPr>
        </p:nvSpPr>
        <p:spPr>
          <a:xfrm>
            <a:off x="10951151" y="6356350"/>
            <a:ext cx="858982" cy="365125"/>
          </a:xfrm>
        </p:spPr>
        <p:txBody>
          <a:bodyPr/>
          <a:lstStyle/>
          <a:p>
            <a:fld id="{EA27A45B-77EB-4839-A102-834B06C26C52}" type="slidenum">
              <a:rPr lang="fr-FR" smtClean="0"/>
              <a:t>8</a:t>
            </a:fld>
            <a:r>
              <a:rPr lang="fr-FR" dirty="0"/>
              <a:t>/40</a:t>
            </a:r>
          </a:p>
        </p:txBody>
      </p:sp>
      <p:sp>
        <p:nvSpPr>
          <p:cNvPr id="17" name="Rectangle 1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Espace réservé du pied de page 5"/>
          <p:cNvSpPr>
            <a:spLocks noGrp="1"/>
          </p:cNvSpPr>
          <p:nvPr>
            <p:ph type="ftr" sz="quarter" idx="11"/>
          </p:nvPr>
        </p:nvSpPr>
        <p:spPr>
          <a:xfrm>
            <a:off x="5118389" y="6343649"/>
            <a:ext cx="4114800" cy="365125"/>
          </a:xfrm>
        </p:spPr>
        <p:txBody>
          <a:bodyPr/>
          <a:lstStyle/>
          <a:p>
            <a:r>
              <a:rPr lang="fr-FR" dirty="0"/>
              <a:t>Maxime RIFFLART; Axel GAUVRIT; Clément VACHET</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39018" y="1293366"/>
            <a:ext cx="2654842" cy="1414825"/>
          </a:xfrm>
          <a:prstGeom prst="rect">
            <a:avLst/>
          </a:prstGeom>
        </p:spPr>
      </p:pic>
      <p:pic>
        <p:nvPicPr>
          <p:cNvPr id="22" name="Image 21"/>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574194" y="1129922"/>
            <a:ext cx="1053600" cy="1591200"/>
          </a:xfrm>
          <a:prstGeom prst="rect">
            <a:avLst/>
          </a:prstGeom>
        </p:spPr>
      </p:pic>
      <p:pic>
        <p:nvPicPr>
          <p:cNvPr id="23" name="Image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2682" y="3432217"/>
            <a:ext cx="1574480" cy="1574480"/>
          </a:xfrm>
          <a:prstGeom prst="rect">
            <a:avLst/>
          </a:prstGeom>
        </p:spPr>
      </p:pic>
      <p:pic>
        <p:nvPicPr>
          <p:cNvPr id="24" name="Graphique 8"/>
          <p:cNvPicPr>
            <a:picLocks noChangeAspect="1"/>
          </p:cNvPicPr>
          <p:nvPr/>
        </p:nvPicPr>
        <p:blipFill>
          <a:blip r:embed="rId6" cstate="hqprint">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6124456" y="3432217"/>
            <a:ext cx="1582737" cy="1582737"/>
          </a:xfrm>
          <a:prstGeom prst="rect">
            <a:avLst/>
          </a:prstGeom>
        </p:spPr>
      </p:pic>
      <p:sp>
        <p:nvSpPr>
          <p:cNvPr id="25" name="Rectangle 24"/>
          <p:cNvSpPr/>
          <p:nvPr/>
        </p:nvSpPr>
        <p:spPr>
          <a:xfrm>
            <a:off x="5444139" y="5072461"/>
            <a:ext cx="2943370" cy="646331"/>
          </a:xfrm>
          <a:prstGeom prst="rect">
            <a:avLst/>
          </a:prstGeom>
        </p:spPr>
        <p:txBody>
          <a:bodyPr wrap="none">
            <a:spAutoFit/>
          </a:bodyPr>
          <a:lstStyle/>
          <a:p>
            <a:pPr algn="ctr"/>
            <a:r>
              <a:rPr lang="fr-FR" b="1" dirty="0"/>
              <a:t>Une plateforme soutenu par </a:t>
            </a:r>
          </a:p>
          <a:p>
            <a:pPr algn="ctr"/>
            <a:r>
              <a:rPr lang="fr-FR" b="1" dirty="0"/>
              <a:t>une association loi 1901</a:t>
            </a:r>
          </a:p>
        </p:txBody>
      </p:sp>
      <p:sp>
        <p:nvSpPr>
          <p:cNvPr id="26" name="Rectangle 25"/>
          <p:cNvSpPr/>
          <p:nvPr/>
        </p:nvSpPr>
        <p:spPr>
          <a:xfrm>
            <a:off x="223173" y="2773253"/>
            <a:ext cx="3879908" cy="369332"/>
          </a:xfrm>
          <a:prstGeom prst="rect">
            <a:avLst/>
          </a:prstGeom>
        </p:spPr>
        <p:txBody>
          <a:bodyPr wrap="none">
            <a:spAutoFit/>
          </a:bodyPr>
          <a:lstStyle/>
          <a:p>
            <a:r>
              <a:rPr lang="fr-FR" b="1" dirty="0"/>
              <a:t>Un site web &amp; une application Android</a:t>
            </a:r>
          </a:p>
        </p:txBody>
      </p:sp>
      <p:sp>
        <p:nvSpPr>
          <p:cNvPr id="27" name="Rectangle 26"/>
          <p:cNvSpPr/>
          <p:nvPr/>
        </p:nvSpPr>
        <p:spPr>
          <a:xfrm>
            <a:off x="174173" y="5006697"/>
            <a:ext cx="3550331" cy="646331"/>
          </a:xfrm>
          <a:prstGeom prst="rect">
            <a:avLst/>
          </a:prstGeom>
        </p:spPr>
        <p:txBody>
          <a:bodyPr wrap="none">
            <a:spAutoFit/>
          </a:bodyPr>
          <a:lstStyle/>
          <a:p>
            <a:pPr algn="ctr"/>
            <a:r>
              <a:rPr lang="fr-FR" b="1" dirty="0"/>
              <a:t>Possibilité de financement par don </a:t>
            </a:r>
          </a:p>
          <a:p>
            <a:pPr algn="ctr"/>
            <a:r>
              <a:rPr lang="fr-FR" b="1" dirty="0"/>
              <a:t>ou gratuitement</a:t>
            </a:r>
          </a:p>
        </p:txBody>
      </p:sp>
      <p:sp>
        <p:nvSpPr>
          <p:cNvPr id="28" name="Rectangle 27"/>
          <p:cNvSpPr/>
          <p:nvPr/>
        </p:nvSpPr>
        <p:spPr>
          <a:xfrm>
            <a:off x="5038602" y="2785886"/>
            <a:ext cx="4124784" cy="369332"/>
          </a:xfrm>
          <a:prstGeom prst="rect">
            <a:avLst/>
          </a:prstGeom>
        </p:spPr>
        <p:txBody>
          <a:bodyPr wrap="none">
            <a:spAutoFit/>
          </a:bodyPr>
          <a:lstStyle/>
          <a:p>
            <a:r>
              <a:rPr lang="fr-FR" b="1" dirty="0"/>
              <a:t>Des prix négociés avec les professionnels </a:t>
            </a:r>
          </a:p>
        </p:txBody>
      </p:sp>
      <p:sp>
        <p:nvSpPr>
          <p:cNvPr id="29" name="ZoneTexte 28"/>
          <p:cNvSpPr txBox="1"/>
          <p:nvPr/>
        </p:nvSpPr>
        <p:spPr>
          <a:xfrm>
            <a:off x="756744" y="409904"/>
            <a:ext cx="2271776" cy="584775"/>
          </a:xfrm>
          <a:prstGeom prst="rect">
            <a:avLst/>
          </a:prstGeom>
          <a:noFill/>
        </p:spPr>
        <p:txBody>
          <a:bodyPr wrap="none" rtlCol="0">
            <a:spAutoFit/>
          </a:bodyPr>
          <a:lstStyle/>
          <a:p>
            <a:r>
              <a:rPr lang="fr-FR" sz="3200" b="1" dirty="0">
                <a:latin typeface="Century Gothic" panose="020B0502020202020204" pitchFamily="34" charset="0"/>
              </a:rPr>
              <a:t>La solution</a:t>
            </a:r>
          </a:p>
        </p:txBody>
      </p:sp>
      <p:pic>
        <p:nvPicPr>
          <p:cNvPr id="32" name="Image 31"/>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9" name="ZoneTexte 1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Tree>
    <p:extLst>
      <p:ext uri="{BB962C8B-B14F-4D97-AF65-F5344CB8AC3E}">
        <p14:creationId xmlns:p14="http://schemas.microsoft.com/office/powerpoint/2010/main" val="3489022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5" name="Espace réservé de la date 4"/>
          <p:cNvSpPr>
            <a:spLocks noGrp="1"/>
          </p:cNvSpPr>
          <p:nvPr>
            <p:ph type="dt" sz="half" idx="10"/>
          </p:nvPr>
        </p:nvSpPr>
        <p:spPr>
          <a:xfrm>
            <a:off x="9406370" y="6356350"/>
            <a:ext cx="1177636" cy="365125"/>
          </a:xfrm>
        </p:spPr>
        <p:txBody>
          <a:bodyPr/>
          <a:lstStyle/>
          <a:p>
            <a:r>
              <a:rPr lang="fr-FR" dirty="0"/>
              <a:t>31/01/2017</a:t>
            </a:r>
          </a:p>
        </p:txBody>
      </p:sp>
      <p:sp>
        <p:nvSpPr>
          <p:cNvPr id="13" name="Espace réservé du numéro de diapositive 12"/>
          <p:cNvSpPr>
            <a:spLocks noGrp="1"/>
          </p:cNvSpPr>
          <p:nvPr>
            <p:ph type="sldNum" sz="quarter" idx="12"/>
          </p:nvPr>
        </p:nvSpPr>
        <p:spPr>
          <a:xfrm>
            <a:off x="10951151" y="6356350"/>
            <a:ext cx="858982" cy="365125"/>
          </a:xfrm>
        </p:spPr>
        <p:txBody>
          <a:bodyPr/>
          <a:lstStyle/>
          <a:p>
            <a:fld id="{EA27A45B-77EB-4839-A102-834B06C26C52}" type="slidenum">
              <a:rPr lang="fr-FR" smtClean="0"/>
              <a:t>9</a:t>
            </a:fld>
            <a:r>
              <a:rPr lang="fr-FR" dirty="0"/>
              <a:t>/40</a:t>
            </a:r>
          </a:p>
        </p:txBody>
      </p:sp>
      <p:sp>
        <p:nvSpPr>
          <p:cNvPr id="17" name="Rectangle 16"/>
          <p:cNvSpPr/>
          <p:nvPr/>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756744" y="409904"/>
            <a:ext cx="184731" cy="584775"/>
          </a:xfrm>
          <a:prstGeom prst="rect">
            <a:avLst/>
          </a:prstGeom>
          <a:noFill/>
        </p:spPr>
        <p:txBody>
          <a:bodyPr wrap="none" rtlCol="0">
            <a:spAutoFit/>
          </a:bodyPr>
          <a:lstStyle/>
          <a:p>
            <a:endParaRPr lang="fr-FR" sz="3200" b="1" dirty="0">
              <a:latin typeface="Century Gothic" panose="020B0502020202020204" pitchFamily="34" charset="0"/>
            </a:endParaRPr>
          </a:p>
        </p:txBody>
      </p:sp>
      <p:sp>
        <p:nvSpPr>
          <p:cNvPr id="3" name="ZoneTexte 2"/>
          <p:cNvSpPr txBox="1"/>
          <p:nvPr/>
        </p:nvSpPr>
        <p:spPr>
          <a:xfrm>
            <a:off x="1375436" y="1543050"/>
            <a:ext cx="473206" cy="400110"/>
          </a:xfrm>
          <a:prstGeom prst="rect">
            <a:avLst/>
          </a:prstGeom>
          <a:noFill/>
        </p:spPr>
        <p:txBody>
          <a:bodyPr wrap="none" rtlCol="0">
            <a:spAutoFit/>
          </a:bodyPr>
          <a:lstStyle/>
          <a:p>
            <a:pPr marL="285750" indent="-285750">
              <a:buFont typeface="Arial" panose="020B0604020202020204" pitchFamily="34" charset="0"/>
              <a:buChar char="•"/>
            </a:pPr>
            <a:endParaRPr lang="fr-FR" sz="2000" b="1" dirty="0"/>
          </a:p>
        </p:txBody>
      </p:sp>
      <p:sp>
        <p:nvSpPr>
          <p:cNvPr id="14" name="ZoneTexte 13"/>
          <p:cNvSpPr txBox="1"/>
          <p:nvPr/>
        </p:nvSpPr>
        <p:spPr>
          <a:xfrm>
            <a:off x="756744" y="409904"/>
            <a:ext cx="3068469" cy="584775"/>
          </a:xfrm>
          <a:prstGeom prst="rect">
            <a:avLst/>
          </a:prstGeom>
          <a:noFill/>
        </p:spPr>
        <p:txBody>
          <a:bodyPr wrap="none" rtlCol="0">
            <a:spAutoFit/>
          </a:bodyPr>
          <a:lstStyle/>
          <a:p>
            <a:r>
              <a:rPr lang="fr-FR" sz="3200" b="1" dirty="0">
                <a:latin typeface="Century Gothic" panose="020B0502020202020204" pitchFamily="34" charset="0"/>
              </a:rPr>
              <a:t>Démonstration</a:t>
            </a: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7168" y="702291"/>
            <a:ext cx="3932621" cy="5565155"/>
          </a:xfrm>
          <a:prstGeom prst="rect">
            <a:avLst/>
          </a:prstGeom>
        </p:spPr>
      </p:pic>
      <p:pic>
        <p:nvPicPr>
          <p:cNvPr id="10" name="Image 9"/>
          <p:cNvPicPr>
            <a:picLocks noChangeAspect="1"/>
          </p:cNvPicPr>
          <p:nvPr/>
        </p:nvPicPr>
        <p:blipFill>
          <a:blip r:embed="rId4"/>
          <a:stretch>
            <a:fillRect/>
          </a:stretch>
        </p:blipFill>
        <p:spPr>
          <a:xfrm>
            <a:off x="4635309" y="4247929"/>
            <a:ext cx="1995691" cy="615110"/>
          </a:xfrm>
          <a:prstGeom prst="rect">
            <a:avLst/>
          </a:prstGeom>
        </p:spPr>
      </p:pic>
      <p:pic>
        <p:nvPicPr>
          <p:cNvPr id="2" name="Imag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4251" y="3485157"/>
            <a:ext cx="2118218" cy="681801"/>
          </a:xfrm>
          <a:prstGeom prst="rect">
            <a:avLst/>
          </a:prstGeom>
        </p:spPr>
      </p:pic>
      <p:pic>
        <p:nvPicPr>
          <p:cNvPr id="4" name="Imag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61085" y="4217156"/>
            <a:ext cx="2111384" cy="686200"/>
          </a:xfrm>
          <a:prstGeom prst="rect">
            <a:avLst/>
          </a:prstGeom>
        </p:spPr>
      </p:pic>
      <p:sp>
        <p:nvSpPr>
          <p:cNvPr id="11" name="Espace réservé du pied de page 10"/>
          <p:cNvSpPr>
            <a:spLocks noGrp="1"/>
          </p:cNvSpPr>
          <p:nvPr>
            <p:ph type="ftr" sz="quarter" idx="11"/>
          </p:nvPr>
        </p:nvSpPr>
        <p:spPr>
          <a:xfrm>
            <a:off x="5118389" y="6343649"/>
            <a:ext cx="4114800" cy="365125"/>
          </a:xfrm>
        </p:spPr>
        <p:txBody>
          <a:bodyPr/>
          <a:lstStyle/>
          <a:p>
            <a:r>
              <a:rPr lang="fr-FR"/>
              <a:t>Maxime RIFFLART; Axel GAUVRIT; Clément VACHET</a:t>
            </a:r>
          </a:p>
        </p:txBody>
      </p:sp>
      <p:pic>
        <p:nvPicPr>
          <p:cNvPr id="22" name="Image 21"/>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8" name="ZoneTexte 17"/>
          <p:cNvSpPr txBox="1"/>
          <p:nvPr/>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
        <p:nvSpPr>
          <p:cNvPr id="19" name="ZoneTexte 18"/>
          <p:cNvSpPr txBox="1"/>
          <p:nvPr/>
        </p:nvSpPr>
        <p:spPr>
          <a:xfrm>
            <a:off x="9546933" y="1131460"/>
            <a:ext cx="2505867" cy="4247317"/>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Présentation du projet </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Organisation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Business Model</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Communication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Budgétisation</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 Législation &amp; Ethique</a:t>
            </a: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VII. Conclusion</a:t>
            </a:r>
          </a:p>
        </p:txBody>
      </p:sp>
    </p:spTree>
    <p:extLst>
      <p:ext uri="{BB962C8B-B14F-4D97-AF65-F5344CB8AC3E}">
        <p14:creationId xmlns:p14="http://schemas.microsoft.com/office/powerpoint/2010/main" val="3657054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43" presetClass="path" presetSubtype="0" accel="50000" decel="50000" fill="hold" nodeType="afterEffect">
                                  <p:stCondLst>
                                    <p:cond delay="0"/>
                                  </p:stCondLst>
                                  <p:childTnLst>
                                    <p:animMotion origin="layout" path="M -1.04167E-6 -1.11111E-6 L 0.125 -1.11111E-6 C 0.18099 -1.11111E-6 0.25 -0.06898 0.25 -0.125 L 0.25 -0.25 " pathEditMode="relative" rAng="0" ptsTypes="AAAA">
                                      <p:cBhvr>
                                        <p:cTn id="9" dur="2000" fill="hold"/>
                                        <p:tgtEl>
                                          <p:spTgt spid="2"/>
                                        </p:tgtEl>
                                        <p:attrNameLst>
                                          <p:attrName>ppt_x</p:attrName>
                                          <p:attrName>ppt_y</p:attrName>
                                        </p:attrNameLst>
                                      </p:cBhvr>
                                      <p:rCtr x="12500" y="-12500"/>
                                    </p:animMotion>
                                  </p:childTnLst>
                                </p:cTn>
                              </p:par>
                            </p:childTnLst>
                          </p:cTn>
                        </p:par>
                        <p:par>
                          <p:cTn id="10" fill="hold">
                            <p:stCondLst>
                              <p:cond delay="2000"/>
                            </p:stCondLst>
                            <p:childTnLst>
                              <p:par>
                                <p:cTn id="11" presetID="6" presetClass="emph" presetSubtype="0" fill="hold" nodeType="afterEffect">
                                  <p:stCondLst>
                                    <p:cond delay="0"/>
                                  </p:stCondLst>
                                  <p:childTnLst>
                                    <p:animScale>
                                      <p:cBhvr>
                                        <p:cTn id="12" dur="2000" fill="hold"/>
                                        <p:tgtEl>
                                          <p:spTgt spid="2"/>
                                        </p:tgtEl>
                                      </p:cBhvr>
                                      <p:by x="150000" y="150000"/>
                                    </p:animScale>
                                  </p:childTnLst>
                                </p:cTn>
                              </p:par>
                            </p:childTnLst>
                          </p:cTn>
                        </p:par>
                      </p:childTnLst>
                    </p:cTn>
                  </p:par>
                  <p:par>
                    <p:cTn id="13" fill="hold">
                      <p:stCondLst>
                        <p:cond delay="indefinite"/>
                      </p:stCondLst>
                      <p:childTnLst>
                        <p:par>
                          <p:cTn id="14" fill="hold">
                            <p:stCondLst>
                              <p:cond delay="0"/>
                            </p:stCondLst>
                            <p:childTnLst>
                              <p:par>
                                <p:cTn id="15" presetID="2" presetClass="exit" presetSubtype="8" fill="hold" nodeType="clickEffect">
                                  <p:stCondLst>
                                    <p:cond delay="0"/>
                                  </p:stCondLst>
                                  <p:childTnLst>
                                    <p:anim calcmode="lin" valueType="num">
                                      <p:cBhvr additive="base">
                                        <p:cTn id="16" dur="500"/>
                                        <p:tgtEl>
                                          <p:spTgt spid="2"/>
                                        </p:tgtEl>
                                        <p:attrNameLst>
                                          <p:attrName>ppt_x</p:attrName>
                                        </p:attrNameLst>
                                      </p:cBhvr>
                                      <p:tavLst>
                                        <p:tav tm="0">
                                          <p:val>
                                            <p:strVal val="ppt_x"/>
                                          </p:val>
                                        </p:tav>
                                        <p:tav tm="100000">
                                          <p:val>
                                            <p:strVal val="0-ppt_w/2"/>
                                          </p:val>
                                        </p:tav>
                                      </p:tavLst>
                                    </p:anim>
                                    <p:anim calcmode="lin" valueType="num">
                                      <p:cBhvr additive="base">
                                        <p:cTn id="17" dur="500"/>
                                        <p:tgtEl>
                                          <p:spTgt spid="2"/>
                                        </p:tgtEl>
                                        <p:attrNameLst>
                                          <p:attrName>ppt_y</p:attrName>
                                        </p:attrNameLst>
                                      </p:cBhvr>
                                      <p:tavLst>
                                        <p:tav tm="0">
                                          <p:val>
                                            <p:strVal val="ppt_y"/>
                                          </p:val>
                                        </p:tav>
                                        <p:tav tm="100000">
                                          <p:val>
                                            <p:strVal val="ppt_y"/>
                                          </p:val>
                                        </p:tav>
                                      </p:tavLst>
                                    </p:anim>
                                    <p:set>
                                      <p:cBhvr>
                                        <p:cTn id="18" dur="1" fill="hold">
                                          <p:stCondLst>
                                            <p:cond delay="499"/>
                                          </p:stCondLst>
                                        </p:cTn>
                                        <p:tgtEl>
                                          <p:spTgt spid="2"/>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43" presetClass="path" presetSubtype="0" accel="50000" decel="50000" fill="hold" nodeType="withEffect">
                                  <p:stCondLst>
                                    <p:cond delay="0"/>
                                  </p:stCondLst>
                                  <p:childTnLst>
                                    <p:animMotion origin="layout" path="M 0 0 L 0.125 0 C 0.181 0 0.25 -0.069 0.25 -0.125 L 0.25 -0.25 E" pathEditMode="relative" ptsTypes="">
                                      <p:cBhvr>
                                        <p:cTn id="22" dur="2000" fill="hold"/>
                                        <p:tgtEl>
                                          <p:spTgt spid="4"/>
                                        </p:tgtEl>
                                        <p:attrNameLst>
                                          <p:attrName>ppt_x</p:attrName>
                                          <p:attrName>ppt_y</p:attrName>
                                        </p:attrNameLst>
                                      </p:cBhvr>
                                    </p:animMotion>
                                  </p:childTnLst>
                                </p:cTn>
                              </p:par>
                            </p:childTnLst>
                          </p:cTn>
                        </p:par>
                        <p:par>
                          <p:cTn id="23" fill="hold">
                            <p:stCondLst>
                              <p:cond delay="2000"/>
                            </p:stCondLst>
                            <p:childTnLst>
                              <p:par>
                                <p:cTn id="24" presetID="6" presetClass="emph" presetSubtype="0" fill="hold" nodeType="afterEffect">
                                  <p:stCondLst>
                                    <p:cond delay="0"/>
                                  </p:stCondLst>
                                  <p:childTnLst>
                                    <p:animScale>
                                      <p:cBhvr>
                                        <p:cTn id="25"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1894</TotalTime>
  <Words>788</Words>
  <Application>Microsoft Office PowerPoint</Application>
  <PresentationFormat>Grand écran</PresentationFormat>
  <Paragraphs>149</Paragraphs>
  <Slides>9</Slides>
  <Notes>6</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Calibri Light</vt:lpstr>
      <vt:lpstr>Century Gothic</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Axel GAUVRIT</cp:lastModifiedBy>
  <cp:revision>139</cp:revision>
  <dcterms:created xsi:type="dcterms:W3CDTF">2017-01-23T08:36:10Z</dcterms:created>
  <dcterms:modified xsi:type="dcterms:W3CDTF">2017-05-18T21:33:50Z</dcterms:modified>
</cp:coreProperties>
</file>

<file path=docProps/thumbnail.jpeg>
</file>